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
      <p:font typeface="Montserrat" charset="1" panose="00000500000000000000"/>
      <p:regular r:id="rId24"/>
    </p:embeddedFont>
    <p:embeddedFont>
      <p:font typeface="Montserrat Bold" charset="1" panose="00000600000000000000"/>
      <p:regular r:id="rId25"/>
    </p:embeddedFont>
    <p:embeddedFont>
      <p:font typeface="Montserrat Italics" charset="1" panose="00000500000000000000"/>
      <p:regular r:id="rId26"/>
    </p:embeddedFont>
    <p:embeddedFont>
      <p:font typeface="Montserrat Bold Italics" charset="1" panose="000006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1.png" Type="http://schemas.openxmlformats.org/officeDocument/2006/relationships/image"/><Relationship Id="rId7" Target="../media/image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19759" y="-3326091"/>
            <a:ext cx="12584391" cy="12584391"/>
          </a:xfrm>
          <a:prstGeom prst="rect">
            <a:avLst/>
          </a:prstGeom>
        </p:spPr>
      </p:pic>
      <p:grpSp>
        <p:nvGrpSpPr>
          <p:cNvPr name="Group 4" id="4"/>
          <p:cNvGrpSpPr>
            <a:grpSpLocks noChangeAspect="true"/>
          </p:cNvGrpSpPr>
          <p:nvPr/>
        </p:nvGrpSpPr>
        <p:grpSpPr>
          <a:xfrm rot="0">
            <a:off x="10858208" y="-2351232"/>
            <a:ext cx="10529070" cy="10529028"/>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0282" r="-22920" t="0" b="0"/>
              </a:stretch>
            </a:blipFill>
          </p:spPr>
        </p:sp>
      </p:gr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703573" y="8177796"/>
            <a:ext cx="556788" cy="556788"/>
          </a:xfrm>
          <a:prstGeom prst="rect">
            <a:avLst/>
          </a:prstGeom>
        </p:spPr>
      </p:pic>
      <p:sp>
        <p:nvSpPr>
          <p:cNvPr name="TextBox 7" id="7"/>
          <p:cNvSpPr txBox="true"/>
          <p:nvPr/>
        </p:nvSpPr>
        <p:spPr>
          <a:xfrm rot="0">
            <a:off x="1028700" y="4474947"/>
            <a:ext cx="11666053" cy="2828926"/>
          </a:xfrm>
          <a:prstGeom prst="rect">
            <a:avLst/>
          </a:prstGeom>
        </p:spPr>
        <p:txBody>
          <a:bodyPr anchor="t" rtlCol="false" tIns="0" lIns="0" bIns="0" rIns="0">
            <a:spAutoFit/>
          </a:bodyPr>
          <a:lstStyle/>
          <a:p>
            <a:pPr>
              <a:lnSpc>
                <a:spcPts val="7200"/>
              </a:lnSpc>
            </a:pPr>
            <a:r>
              <a:rPr lang="en-US" sz="8000">
                <a:solidFill>
                  <a:srgbClr val="FFFFFF"/>
                </a:solidFill>
                <a:latin typeface="Montserrat Classic"/>
              </a:rPr>
              <a:t>HEALTHICA-</a:t>
            </a:r>
          </a:p>
          <a:p>
            <a:pPr>
              <a:lnSpc>
                <a:spcPts val="7200"/>
              </a:lnSpc>
            </a:pPr>
            <a:r>
              <a:rPr lang="en-US" sz="8000">
                <a:solidFill>
                  <a:srgbClr val="FFFFFF"/>
                </a:solidFill>
                <a:latin typeface="Montserrat Classic"/>
              </a:rPr>
              <a:t>HEALTH</a:t>
            </a:r>
          </a:p>
          <a:p>
            <a:pPr>
              <a:lnSpc>
                <a:spcPts val="7200"/>
              </a:lnSpc>
            </a:pPr>
            <a:r>
              <a:rPr lang="en-US" sz="8000">
                <a:solidFill>
                  <a:srgbClr val="FFFFFF"/>
                </a:solidFill>
                <a:latin typeface="Montserrat Classic"/>
              </a:rPr>
              <a:t>ANALYSIS APP </a:t>
            </a:r>
          </a:p>
        </p:txBody>
      </p:sp>
      <p:sp>
        <p:nvSpPr>
          <p:cNvPr name="TextBox 8" id="8"/>
          <p:cNvSpPr txBox="true"/>
          <p:nvPr/>
        </p:nvSpPr>
        <p:spPr>
          <a:xfrm rot="0">
            <a:off x="-390515" y="3218279"/>
            <a:ext cx="9534515" cy="820996"/>
          </a:xfrm>
          <a:prstGeom prst="rect">
            <a:avLst/>
          </a:prstGeom>
        </p:spPr>
        <p:txBody>
          <a:bodyPr anchor="t" rtlCol="false" tIns="0" lIns="0" bIns="0" rIns="0">
            <a:spAutoFit/>
          </a:bodyPr>
          <a:lstStyle/>
          <a:p>
            <a:pPr algn="ctr">
              <a:lnSpc>
                <a:spcPts val="6723"/>
              </a:lnSpc>
            </a:pPr>
            <a:r>
              <a:rPr lang="en-US" sz="4802">
                <a:solidFill>
                  <a:srgbClr val="FFFFFF"/>
                </a:solidFill>
                <a:latin typeface="Montserrat Classic"/>
              </a:rPr>
              <a:t>ITD334-MINI PROJECT</a:t>
            </a:r>
          </a:p>
        </p:txBody>
      </p:sp>
      <p:sp>
        <p:nvSpPr>
          <p:cNvPr name="TextBox 9" id="9"/>
          <p:cNvSpPr txBox="true"/>
          <p:nvPr/>
        </p:nvSpPr>
        <p:spPr>
          <a:xfrm rot="0">
            <a:off x="-1426860" y="9547327"/>
            <a:ext cx="10254698" cy="481329"/>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GUIDE: Prof.Tinku Soman Jacob</a:t>
            </a:r>
          </a:p>
        </p:txBody>
      </p:sp>
      <p:grpSp>
        <p:nvGrpSpPr>
          <p:cNvPr name="Group 10" id="10"/>
          <p:cNvGrpSpPr>
            <a:grpSpLocks noChangeAspect="true"/>
          </p:cNvGrpSpPr>
          <p:nvPr/>
        </p:nvGrpSpPr>
        <p:grpSpPr>
          <a:xfrm rot="0">
            <a:off x="1361933" y="346487"/>
            <a:ext cx="2619627" cy="2619617"/>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sp>
        <p:nvSpPr>
          <p:cNvPr name="TextBox 3" id="3"/>
          <p:cNvSpPr txBox="true"/>
          <p:nvPr/>
        </p:nvSpPr>
        <p:spPr>
          <a:xfrm rot="0">
            <a:off x="1710220" y="1370868"/>
            <a:ext cx="13806056" cy="7224422"/>
          </a:xfrm>
          <a:prstGeom prst="rect">
            <a:avLst/>
          </a:prstGeom>
        </p:spPr>
        <p:txBody>
          <a:bodyPr anchor="t" rtlCol="false" tIns="0" lIns="0" bIns="0" rIns="0">
            <a:spAutoFit/>
          </a:bodyPr>
          <a:lstStyle/>
          <a:p>
            <a:pPr>
              <a:lnSpc>
                <a:spcPts val="3839"/>
              </a:lnSpc>
            </a:pPr>
          </a:p>
          <a:p>
            <a:pPr>
              <a:lnSpc>
                <a:spcPts val="3839"/>
              </a:lnSpc>
            </a:pPr>
            <a:r>
              <a:rPr lang="en-US" sz="2742">
                <a:solidFill>
                  <a:srgbClr val="FFFFFF"/>
                </a:solidFill>
                <a:latin typeface="Montserrat"/>
              </a:rPr>
              <a:t>1.User sign up module -  User basic details</a:t>
            </a:r>
          </a:p>
          <a:p>
            <a:pPr marL="592033" indent="-296016" lvl="1">
              <a:lnSpc>
                <a:spcPts val="3839"/>
              </a:lnSpc>
              <a:buFont typeface="Arial"/>
              <a:buChar char="•"/>
            </a:pPr>
            <a:r>
              <a:rPr lang="en-US" sz="2742">
                <a:solidFill>
                  <a:srgbClr val="FFFFFF"/>
                </a:solidFill>
                <a:latin typeface="Montserrat"/>
              </a:rPr>
              <a:t>Doctor registration -  doctors basic details</a:t>
            </a:r>
          </a:p>
          <a:p>
            <a:pPr marL="592033" indent="-296016" lvl="1">
              <a:lnSpc>
                <a:spcPts val="3839"/>
              </a:lnSpc>
              <a:buFont typeface="Arial"/>
              <a:buChar char="•"/>
            </a:pPr>
            <a:r>
              <a:rPr lang="en-US" sz="2742">
                <a:solidFill>
                  <a:srgbClr val="FFFFFF"/>
                </a:solidFill>
                <a:latin typeface="Montserrat"/>
              </a:rPr>
              <a:t>Patient registration- each patient to enter their details </a:t>
            </a:r>
          </a:p>
          <a:p>
            <a:pPr>
              <a:lnSpc>
                <a:spcPts val="3839"/>
              </a:lnSpc>
            </a:pPr>
            <a:r>
              <a:rPr lang="en-US" sz="2742">
                <a:solidFill>
                  <a:srgbClr val="FFFFFF"/>
                </a:solidFill>
                <a:latin typeface="Montserrat"/>
              </a:rPr>
              <a:t>2</a:t>
            </a:r>
            <a:r>
              <a:rPr lang="en-US" sz="2742">
                <a:solidFill>
                  <a:srgbClr val="FFFFFF"/>
                </a:solidFill>
                <a:latin typeface="Montserrat"/>
              </a:rPr>
              <a:t>.User Login in- login credentials</a:t>
            </a:r>
          </a:p>
          <a:p>
            <a:pPr>
              <a:lnSpc>
                <a:spcPts val="3839"/>
              </a:lnSpc>
            </a:pPr>
            <a:r>
              <a:rPr lang="en-US" sz="2742">
                <a:solidFill>
                  <a:srgbClr val="FFFFFF"/>
                </a:solidFill>
                <a:latin typeface="Montserrat"/>
              </a:rPr>
              <a:t>3. Symptom check predictor- check diseases with provided symptoms.</a:t>
            </a:r>
          </a:p>
          <a:p>
            <a:pPr>
              <a:lnSpc>
                <a:spcPts val="3839"/>
              </a:lnSpc>
            </a:pPr>
            <a:r>
              <a:rPr lang="en-US" sz="2742">
                <a:solidFill>
                  <a:srgbClr val="FFFFFF"/>
                </a:solidFill>
                <a:latin typeface="Montserrat"/>
              </a:rPr>
              <a:t>4.  Disease Predictor- ML model to predict various diseases </a:t>
            </a:r>
          </a:p>
          <a:p>
            <a:pPr>
              <a:lnSpc>
                <a:spcPts val="3839"/>
              </a:lnSpc>
            </a:pPr>
            <a:r>
              <a:rPr lang="en-US" sz="2742">
                <a:solidFill>
                  <a:srgbClr val="FFFFFF"/>
                </a:solidFill>
                <a:latin typeface="Montserrat"/>
              </a:rPr>
              <a:t>6. Report Dashboard- a patient's all checkup reports, health data, and results of the same.</a:t>
            </a:r>
          </a:p>
          <a:p>
            <a:pPr>
              <a:lnSpc>
                <a:spcPts val="3839"/>
              </a:lnSpc>
            </a:pPr>
            <a:r>
              <a:rPr lang="en-US" sz="2742">
                <a:solidFill>
                  <a:srgbClr val="FFFFFF"/>
                </a:solidFill>
                <a:latin typeface="Montserrat"/>
              </a:rPr>
              <a:t>7. Medicine details- information about the time slots and amount of intake.</a:t>
            </a:r>
          </a:p>
          <a:p>
            <a:pPr>
              <a:lnSpc>
                <a:spcPts val="3839"/>
              </a:lnSpc>
            </a:pPr>
            <a:r>
              <a:rPr lang="en-US" sz="2742">
                <a:solidFill>
                  <a:srgbClr val="FFFFFF"/>
                </a:solidFill>
                <a:latin typeface="Montserrat"/>
              </a:rPr>
              <a:t>8. Medicine reminder notification- reminder system to notify about medicine intake according to the time slots.</a:t>
            </a:r>
          </a:p>
          <a:p>
            <a:pPr>
              <a:lnSpc>
                <a:spcPts val="3839"/>
              </a:lnSpc>
            </a:pPr>
            <a:r>
              <a:rPr lang="en-US" sz="2742">
                <a:solidFill>
                  <a:srgbClr val="FFFFFF"/>
                </a:solidFill>
                <a:latin typeface="Montserrat"/>
              </a:rPr>
              <a:t>9.Mental health scoring- keep track of mental health issues related to each patient.</a:t>
            </a:r>
          </a:p>
          <a:p>
            <a:pPr>
              <a:lnSpc>
                <a:spcPts val="3839"/>
              </a:lnSpc>
            </a:pPr>
          </a:p>
        </p:txBody>
      </p:sp>
      <p:sp>
        <p:nvSpPr>
          <p:cNvPr name="TextBox 4" id="4"/>
          <p:cNvSpPr txBox="true"/>
          <p:nvPr/>
        </p:nvSpPr>
        <p:spPr>
          <a:xfrm rot="0">
            <a:off x="2699561" y="790660"/>
            <a:ext cx="12430771" cy="637357"/>
          </a:xfrm>
          <a:prstGeom prst="rect">
            <a:avLst/>
          </a:prstGeom>
        </p:spPr>
        <p:txBody>
          <a:bodyPr anchor="t" rtlCol="false" tIns="0" lIns="0" bIns="0" rIns="0">
            <a:spAutoFit/>
          </a:bodyPr>
          <a:lstStyle/>
          <a:p>
            <a:pPr>
              <a:lnSpc>
                <a:spcPts val="4988"/>
              </a:lnSpc>
            </a:pPr>
            <a:r>
              <a:rPr lang="en-US" sz="4535">
                <a:solidFill>
                  <a:srgbClr val="FFFFFF"/>
                </a:solidFill>
                <a:latin typeface="Montserrat Semi-Bold"/>
              </a:rPr>
              <a:t>     MODULES INVOLVED IN THE PROJECT</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357417" y="9258300"/>
            <a:ext cx="556788" cy="556788"/>
          </a:xfrm>
          <a:prstGeom prst="rect">
            <a:avLst/>
          </a:prstGeom>
        </p:spPr>
      </p:pic>
      <p:sp>
        <p:nvSpPr>
          <p:cNvPr name="TextBox 6" id="6"/>
          <p:cNvSpPr txBox="true"/>
          <p:nvPr/>
        </p:nvSpPr>
        <p:spPr>
          <a:xfrm rot="0">
            <a:off x="15119084" y="9364291"/>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648764" y="8701512"/>
            <a:ext cx="556788" cy="556788"/>
          </a:xfrm>
          <a:prstGeom prst="rect">
            <a:avLst/>
          </a:prstGeom>
        </p:spPr>
      </p:pic>
      <p:sp>
        <p:nvSpPr>
          <p:cNvPr name="TextBox 4" id="4"/>
          <p:cNvSpPr txBox="true"/>
          <p:nvPr/>
        </p:nvSpPr>
        <p:spPr>
          <a:xfrm rot="0">
            <a:off x="905739" y="2244506"/>
            <a:ext cx="17382261" cy="6869253"/>
          </a:xfrm>
          <a:prstGeom prst="rect">
            <a:avLst/>
          </a:prstGeom>
        </p:spPr>
        <p:txBody>
          <a:bodyPr anchor="t" rtlCol="false" tIns="0" lIns="0" bIns="0" rIns="0">
            <a:spAutoFit/>
          </a:bodyPr>
          <a:lstStyle/>
          <a:p>
            <a:pPr>
              <a:lnSpc>
                <a:spcPts val="5434"/>
              </a:lnSpc>
            </a:pPr>
            <a:r>
              <a:rPr lang="en-US" sz="3882">
                <a:solidFill>
                  <a:srgbClr val="FFFFFF"/>
                </a:solidFill>
                <a:latin typeface="Montserrat Classic"/>
              </a:rPr>
              <a:t>FRONT END DEVELOPMENT USING- HTML , CSS , JAVASCRIPT </a:t>
            </a:r>
          </a:p>
          <a:p>
            <a:pPr>
              <a:lnSpc>
                <a:spcPts val="5434"/>
              </a:lnSpc>
            </a:pPr>
          </a:p>
          <a:p>
            <a:pPr>
              <a:lnSpc>
                <a:spcPts val="5434"/>
              </a:lnSpc>
            </a:pPr>
          </a:p>
          <a:p>
            <a:pPr>
              <a:lnSpc>
                <a:spcPts val="5434"/>
              </a:lnSpc>
            </a:pPr>
          </a:p>
          <a:p>
            <a:pPr>
              <a:lnSpc>
                <a:spcPts val="5434"/>
              </a:lnSpc>
            </a:pPr>
            <a:r>
              <a:rPr lang="en-US" sz="3882">
                <a:solidFill>
                  <a:srgbClr val="FFFFFF"/>
                </a:solidFill>
                <a:latin typeface="Montserrat Classic"/>
              </a:rPr>
              <a:t>BACKEND DEVELOPMENT USING- PYTHON DJANGO FRAMEWORK</a:t>
            </a:r>
          </a:p>
          <a:p>
            <a:pPr>
              <a:lnSpc>
                <a:spcPts val="5434"/>
              </a:lnSpc>
            </a:pPr>
            <a:r>
              <a:rPr lang="en-US" sz="3882">
                <a:solidFill>
                  <a:srgbClr val="FFFFFF"/>
                </a:solidFill>
                <a:latin typeface="Montserrat Classic"/>
              </a:rPr>
              <a:t>         </a:t>
            </a:r>
          </a:p>
          <a:p>
            <a:pPr>
              <a:lnSpc>
                <a:spcPts val="5434"/>
              </a:lnSpc>
            </a:pPr>
          </a:p>
          <a:p>
            <a:pPr>
              <a:lnSpc>
                <a:spcPts val="5434"/>
              </a:lnSpc>
            </a:pPr>
            <a:r>
              <a:rPr lang="en-US" sz="3882">
                <a:solidFill>
                  <a:srgbClr val="FFFFFF"/>
                </a:solidFill>
                <a:latin typeface="Montserrat Classic"/>
              </a:rPr>
              <a:t>DATABASES- SQLite3</a:t>
            </a:r>
          </a:p>
          <a:p>
            <a:pPr>
              <a:lnSpc>
                <a:spcPts val="5434"/>
              </a:lnSpc>
            </a:pPr>
          </a:p>
          <a:p>
            <a:pPr>
              <a:lnSpc>
                <a:spcPts val="5434"/>
              </a:lnSpc>
            </a:pPr>
          </a:p>
        </p:txBody>
      </p:sp>
      <p:grpSp>
        <p:nvGrpSpPr>
          <p:cNvPr name="Group 5" id="5"/>
          <p:cNvGrpSpPr/>
          <p:nvPr/>
        </p:nvGrpSpPr>
        <p:grpSpPr>
          <a:xfrm rot="0">
            <a:off x="4983373" y="3153842"/>
            <a:ext cx="8846643" cy="1630601"/>
            <a:chOff x="0" y="0"/>
            <a:chExt cx="11795524" cy="2174135"/>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1541660" cy="2174135"/>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668428" y="17996"/>
              <a:ext cx="1528899" cy="215614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805760" y="379430"/>
              <a:ext cx="1794706" cy="1794706"/>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152202" y="379430"/>
              <a:ext cx="4643322" cy="1620941"/>
            </a:xfrm>
            <a:prstGeom prst="rect">
              <a:avLst/>
            </a:prstGeom>
          </p:spPr>
        </p:pic>
      </p:grpSp>
      <p:grpSp>
        <p:nvGrpSpPr>
          <p:cNvPr name="Group 10" id="10"/>
          <p:cNvGrpSpPr/>
          <p:nvPr/>
        </p:nvGrpSpPr>
        <p:grpSpPr>
          <a:xfrm rot="0">
            <a:off x="4899069" y="5717233"/>
            <a:ext cx="4697801" cy="1219690"/>
            <a:chOff x="0" y="0"/>
            <a:chExt cx="6263735" cy="1626254"/>
          </a:xfrm>
        </p:grpSpPr>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0" y="0"/>
              <a:ext cx="4161454" cy="1475424"/>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4637481" y="0"/>
              <a:ext cx="1626254" cy="1626254"/>
            </a:xfrm>
            <a:prstGeom prst="rect">
              <a:avLst/>
            </a:prstGeom>
          </p:spPr>
        </p:pic>
      </p:grpSp>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742615" y="8036910"/>
            <a:ext cx="1505355" cy="1616488"/>
          </a:xfrm>
          <a:prstGeom prst="rect">
            <a:avLst/>
          </a:prstGeom>
        </p:spPr>
      </p:pic>
      <p:sp>
        <p:nvSpPr>
          <p:cNvPr name="TextBox 14" id="14"/>
          <p:cNvSpPr txBox="true"/>
          <p:nvPr/>
        </p:nvSpPr>
        <p:spPr>
          <a:xfrm rot="0">
            <a:off x="1028700" y="679047"/>
            <a:ext cx="17259300" cy="642911"/>
          </a:xfrm>
          <a:prstGeom prst="rect">
            <a:avLst/>
          </a:prstGeom>
        </p:spPr>
        <p:txBody>
          <a:bodyPr anchor="t" rtlCol="false" tIns="0" lIns="0" bIns="0" rIns="0">
            <a:spAutoFit/>
          </a:bodyPr>
          <a:lstStyle/>
          <a:p>
            <a:pPr>
              <a:lnSpc>
                <a:spcPts val="5029"/>
              </a:lnSpc>
            </a:pPr>
            <a:r>
              <a:rPr lang="en-US" sz="4571">
                <a:solidFill>
                  <a:srgbClr val="FFFFFF"/>
                </a:solidFill>
                <a:latin typeface="Montserrat Semi-Bold"/>
              </a:rPr>
              <a:t>Implementation details like platforms, IDE,Database</a:t>
            </a:r>
          </a:p>
        </p:txBody>
      </p:sp>
      <p:sp>
        <p:nvSpPr>
          <p:cNvPr name="TextBox 15" id="15"/>
          <p:cNvSpPr txBox="true"/>
          <p:nvPr/>
        </p:nvSpPr>
        <p:spPr>
          <a:xfrm rot="0">
            <a:off x="14456116" y="8807054"/>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sp>
        <p:nvSpPr>
          <p:cNvPr name="TextBox 3" id="3"/>
          <p:cNvSpPr txBox="true"/>
          <p:nvPr/>
        </p:nvSpPr>
        <p:spPr>
          <a:xfrm rot="0">
            <a:off x="1028700" y="2388217"/>
            <a:ext cx="17005419" cy="9418882"/>
          </a:xfrm>
          <a:prstGeom prst="rect">
            <a:avLst/>
          </a:prstGeom>
        </p:spPr>
        <p:txBody>
          <a:bodyPr anchor="t" rtlCol="false" tIns="0" lIns="0" bIns="0" rIns="0">
            <a:spAutoFit/>
          </a:bodyPr>
          <a:lstStyle/>
          <a:p>
            <a:pPr>
              <a:lnSpc>
                <a:spcPts val="5317"/>
              </a:lnSpc>
            </a:pPr>
            <a:r>
              <a:rPr lang="en-US" sz="3797">
                <a:solidFill>
                  <a:srgbClr val="FFFFFF"/>
                </a:solidFill>
                <a:latin typeface="Montserrat"/>
              </a:rPr>
              <a:t>IDE Used: VS Code,Sublime Text</a:t>
            </a:r>
          </a:p>
          <a:p>
            <a:pPr>
              <a:lnSpc>
                <a:spcPts val="5317"/>
              </a:lnSpc>
            </a:pPr>
          </a:p>
          <a:p>
            <a:pPr>
              <a:lnSpc>
                <a:spcPts val="5317"/>
              </a:lnSpc>
            </a:pPr>
          </a:p>
          <a:p>
            <a:pPr>
              <a:lnSpc>
                <a:spcPts val="5317"/>
              </a:lnSpc>
            </a:pPr>
            <a:r>
              <a:rPr lang="en-US" sz="3797">
                <a:solidFill>
                  <a:srgbClr val="FFFFFF"/>
                </a:solidFill>
                <a:latin typeface="Montserrat"/>
              </a:rPr>
              <a:t>GITHUB: Code hosting and collaborating platform used here.</a:t>
            </a:r>
          </a:p>
          <a:p>
            <a:pPr>
              <a:lnSpc>
                <a:spcPts val="5317"/>
              </a:lnSpc>
            </a:pPr>
          </a:p>
          <a:p>
            <a:pPr>
              <a:lnSpc>
                <a:spcPts val="5317"/>
              </a:lnSpc>
            </a:pPr>
          </a:p>
          <a:p>
            <a:pPr>
              <a:lnSpc>
                <a:spcPts val="5317"/>
              </a:lnSpc>
            </a:pPr>
          </a:p>
          <a:p>
            <a:pPr>
              <a:lnSpc>
                <a:spcPts val="5317"/>
              </a:lnSpc>
            </a:pPr>
            <a:r>
              <a:rPr lang="en-US" sz="3797">
                <a:solidFill>
                  <a:srgbClr val="FFFFFF"/>
                </a:solidFill>
                <a:latin typeface="Montserrat"/>
              </a:rPr>
              <a:t>TRELLO:To Collaborate, manage projects a Web based,Kan ban style list making application for creating  workspace for project management and task tracking.</a:t>
            </a:r>
          </a:p>
          <a:p>
            <a:pPr>
              <a:lnSpc>
                <a:spcPts val="5317"/>
              </a:lnSpc>
            </a:pPr>
          </a:p>
          <a:p>
            <a:pPr>
              <a:lnSpc>
                <a:spcPts val="5317"/>
              </a:lnSpc>
            </a:pPr>
          </a:p>
          <a:p>
            <a:pPr>
              <a:lnSpc>
                <a:spcPts val="5317"/>
              </a:lnSpc>
            </a:pPr>
          </a:p>
          <a:p>
            <a:pPr>
              <a:lnSpc>
                <a:spcPts val="5317"/>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5017" y="234144"/>
            <a:ext cx="753683" cy="79455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978005" y="2464417"/>
            <a:ext cx="1692009" cy="169200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944908" y="5143500"/>
            <a:ext cx="1766932" cy="176693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532275" y="8723134"/>
            <a:ext cx="4825266" cy="1070332"/>
          </a:xfrm>
          <a:prstGeom prst="rect">
            <a:avLst/>
          </a:prstGeom>
        </p:spPr>
      </p:pic>
      <p:sp>
        <p:nvSpPr>
          <p:cNvPr name="TextBox 8" id="8"/>
          <p:cNvSpPr txBox="true"/>
          <p:nvPr/>
        </p:nvSpPr>
        <p:spPr>
          <a:xfrm rot="0">
            <a:off x="3668010" y="679047"/>
            <a:ext cx="14619990" cy="1275384"/>
          </a:xfrm>
          <a:prstGeom prst="rect">
            <a:avLst/>
          </a:prstGeom>
        </p:spPr>
        <p:txBody>
          <a:bodyPr anchor="t" rtlCol="false" tIns="0" lIns="0" bIns="0" rIns="0">
            <a:spAutoFit/>
          </a:bodyPr>
          <a:lstStyle/>
          <a:p>
            <a:pPr>
              <a:lnSpc>
                <a:spcPts val="5029"/>
              </a:lnSpc>
            </a:pPr>
            <a:r>
              <a:rPr lang="en-US" sz="4571">
                <a:solidFill>
                  <a:srgbClr val="FFFFFF"/>
                </a:solidFill>
                <a:latin typeface="Montserrat Semi-Bold"/>
              </a:rPr>
              <a:t>Implementation details like platforms, IDE,Database</a:t>
            </a:r>
          </a:p>
        </p:txBody>
      </p:sp>
      <p:sp>
        <p:nvSpPr>
          <p:cNvPr name="TextBox 9" id="9"/>
          <p:cNvSpPr txBox="true"/>
          <p:nvPr/>
        </p:nvSpPr>
        <p:spPr>
          <a:xfrm rot="0">
            <a:off x="1284420" y="434255"/>
            <a:ext cx="2744220" cy="356235"/>
          </a:xfrm>
          <a:prstGeom prst="rect">
            <a:avLst/>
          </a:prstGeom>
        </p:spPr>
        <p:txBody>
          <a:bodyPr anchor="t" rtlCol="false" tIns="0" lIns="0" bIns="0" rIns="0">
            <a:spAutoFit/>
          </a:bodyPr>
          <a:lstStyle/>
          <a:p>
            <a:pPr>
              <a:lnSpc>
                <a:spcPts val="2940"/>
              </a:lnSpc>
            </a:pPr>
            <a:r>
              <a:rPr lang="en-US" spc="105" sz="2100">
                <a:solidFill>
                  <a:srgbClr val="FFFFFF"/>
                </a:solidFill>
                <a:latin typeface="Montserrat Classic Bold"/>
              </a:rPr>
              <a:t>HEALTHCARE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91404">
            <a:off x="-4290126" y="-1884957"/>
            <a:ext cx="14044446" cy="14044446"/>
          </a:xfrm>
          <a:prstGeom prst="rect">
            <a:avLst/>
          </a:prstGeom>
        </p:spPr>
      </p:pic>
      <p:pic>
        <p:nvPicPr>
          <p:cNvPr name="Picture 4" id="4"/>
          <p:cNvPicPr>
            <a:picLocks noChangeAspect="true"/>
          </p:cNvPicPr>
          <p:nvPr/>
        </p:nvPicPr>
        <p:blipFill>
          <a:blip r:embed="rId6"/>
          <a:srcRect l="0" t="0" r="0" b="9257"/>
          <a:stretch>
            <a:fillRect/>
          </a:stretch>
        </p:blipFill>
        <p:spPr>
          <a:xfrm flipH="false" flipV="false" rot="0">
            <a:off x="1586241" y="2085285"/>
            <a:ext cx="15389989" cy="6103960"/>
          </a:xfrm>
          <a:prstGeom prst="rect">
            <a:avLst/>
          </a:prstGeom>
        </p:spPr>
      </p:pic>
      <p:pic>
        <p:nvPicPr>
          <p:cNvPr name="Picture 5" id="5"/>
          <p:cNvPicPr>
            <a:picLocks noChangeAspect="true"/>
          </p:cNvPicPr>
          <p:nvPr/>
        </p:nvPicPr>
        <p:blipFill>
          <a:blip r:embed="rId7"/>
          <a:srcRect l="11361" t="0" r="177" b="11837"/>
          <a:stretch>
            <a:fillRect/>
          </a:stretch>
        </p:blipFill>
        <p:spPr>
          <a:xfrm flipH="false" flipV="false" rot="0">
            <a:off x="13858156" y="4383304"/>
            <a:ext cx="4099901" cy="5525570"/>
          </a:xfrm>
          <a:prstGeom prst="rect">
            <a:avLst/>
          </a:prstGeom>
        </p:spPr>
      </p:pic>
      <p:sp>
        <p:nvSpPr>
          <p:cNvPr name="TextBox 6" id="6"/>
          <p:cNvSpPr txBox="true"/>
          <p:nvPr/>
        </p:nvSpPr>
        <p:spPr>
          <a:xfrm rot="0">
            <a:off x="6104164" y="996488"/>
            <a:ext cx="7668724" cy="565196"/>
          </a:xfrm>
          <a:prstGeom prst="rect">
            <a:avLst/>
          </a:prstGeom>
        </p:spPr>
        <p:txBody>
          <a:bodyPr anchor="t" rtlCol="false" tIns="0" lIns="0" bIns="0" rIns="0">
            <a:spAutoFit/>
          </a:bodyPr>
          <a:lstStyle/>
          <a:p>
            <a:pPr algn="ctr">
              <a:lnSpc>
                <a:spcPts val="4403"/>
              </a:lnSpc>
            </a:pPr>
            <a:r>
              <a:rPr lang="en-US" sz="4003">
                <a:solidFill>
                  <a:srgbClr val="FFFFFF"/>
                </a:solidFill>
                <a:latin typeface="Montserrat Semi-Bold"/>
              </a:rPr>
              <a:t>Sample Homepage Design</a:t>
            </a:r>
          </a:p>
        </p:txBody>
      </p:sp>
      <p:grpSp>
        <p:nvGrpSpPr>
          <p:cNvPr name="Group 7" id="7"/>
          <p:cNvGrpSpPr>
            <a:grpSpLocks noChangeAspect="true"/>
          </p:cNvGrpSpPr>
          <p:nvPr/>
        </p:nvGrpSpPr>
        <p:grpSpPr>
          <a:xfrm rot="0">
            <a:off x="108172" y="47389"/>
            <a:ext cx="1841056" cy="1841049"/>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91404">
            <a:off x="-4290126" y="-1884957"/>
            <a:ext cx="14044446" cy="14044446"/>
          </a:xfrm>
          <a:prstGeom prst="rect">
            <a:avLst/>
          </a:prstGeom>
        </p:spPr>
      </p:pic>
      <p:sp>
        <p:nvSpPr>
          <p:cNvPr name="TextBox 4" id="4"/>
          <p:cNvSpPr txBox="true"/>
          <p:nvPr/>
        </p:nvSpPr>
        <p:spPr>
          <a:xfrm rot="0">
            <a:off x="5215090" y="996488"/>
            <a:ext cx="7168282" cy="565196"/>
          </a:xfrm>
          <a:prstGeom prst="rect">
            <a:avLst/>
          </a:prstGeom>
        </p:spPr>
        <p:txBody>
          <a:bodyPr anchor="t" rtlCol="false" tIns="0" lIns="0" bIns="0" rIns="0">
            <a:spAutoFit/>
          </a:bodyPr>
          <a:lstStyle/>
          <a:p>
            <a:pPr algn="ctr">
              <a:lnSpc>
                <a:spcPts val="4403"/>
              </a:lnSpc>
            </a:pPr>
            <a:r>
              <a:rPr lang="en-US" sz="4003">
                <a:solidFill>
                  <a:srgbClr val="FFFFFF"/>
                </a:solidFill>
                <a:latin typeface="Montserrat Semi-Bold"/>
              </a:rPr>
              <a:t>Sample Page Design</a:t>
            </a:r>
          </a:p>
        </p:txBody>
      </p:sp>
      <p:pic>
        <p:nvPicPr>
          <p:cNvPr name="Picture 5" id="5"/>
          <p:cNvPicPr>
            <a:picLocks noChangeAspect="true"/>
          </p:cNvPicPr>
          <p:nvPr/>
        </p:nvPicPr>
        <p:blipFill>
          <a:blip r:embed="rId6"/>
          <a:srcRect l="0" t="0" r="0" b="0"/>
          <a:stretch>
            <a:fillRect/>
          </a:stretch>
        </p:blipFill>
        <p:spPr>
          <a:xfrm flipH="false" flipV="false" rot="0">
            <a:off x="3512266" y="1793828"/>
            <a:ext cx="11526020" cy="7929737"/>
          </a:xfrm>
          <a:prstGeom prst="rect">
            <a:avLst/>
          </a:prstGeom>
        </p:spPr>
      </p:pic>
      <p:grpSp>
        <p:nvGrpSpPr>
          <p:cNvPr name="Group 6" id="6"/>
          <p:cNvGrpSpPr>
            <a:grpSpLocks noChangeAspect="true"/>
          </p:cNvGrpSpPr>
          <p:nvPr/>
        </p:nvGrpSpPr>
        <p:grpSpPr>
          <a:xfrm rot="0">
            <a:off x="127222" y="108176"/>
            <a:ext cx="1841056" cy="184104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369"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24278" y="9459943"/>
            <a:ext cx="556788" cy="556788"/>
          </a:xfrm>
          <a:prstGeom prst="rect">
            <a:avLst/>
          </a:prstGeom>
        </p:spPr>
      </p:pic>
      <p:sp>
        <p:nvSpPr>
          <p:cNvPr name="TextBox 4" id="4"/>
          <p:cNvSpPr txBox="true"/>
          <p:nvPr/>
        </p:nvSpPr>
        <p:spPr>
          <a:xfrm rot="0">
            <a:off x="4441374" y="1742228"/>
            <a:ext cx="9340515" cy="669531"/>
          </a:xfrm>
          <a:prstGeom prst="rect">
            <a:avLst/>
          </a:prstGeom>
        </p:spPr>
        <p:txBody>
          <a:bodyPr anchor="t" rtlCol="false" tIns="0" lIns="0" bIns="0" rIns="0">
            <a:spAutoFit/>
          </a:bodyPr>
          <a:lstStyle/>
          <a:p>
            <a:pPr>
              <a:lnSpc>
                <a:spcPts val="5018"/>
              </a:lnSpc>
            </a:pPr>
            <a:r>
              <a:rPr lang="en-US" sz="5018">
                <a:solidFill>
                  <a:srgbClr val="FFFFFF"/>
                </a:solidFill>
                <a:latin typeface="Montserrat Semi-Bold"/>
              </a:rPr>
              <a:t>        Task Assignment</a:t>
            </a:r>
          </a:p>
        </p:txBody>
      </p:sp>
      <p:sp>
        <p:nvSpPr>
          <p:cNvPr name="TextBox 5" id="5"/>
          <p:cNvSpPr txBox="true"/>
          <p:nvPr/>
        </p:nvSpPr>
        <p:spPr>
          <a:xfrm rot="0">
            <a:off x="14536066" y="9565934"/>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
        <p:nvSpPr>
          <p:cNvPr name="TextBox 6" id="6"/>
          <p:cNvSpPr txBox="true"/>
          <p:nvPr/>
        </p:nvSpPr>
        <p:spPr>
          <a:xfrm rot="0">
            <a:off x="3945163" y="2925229"/>
            <a:ext cx="2931266" cy="888162"/>
          </a:xfrm>
          <a:prstGeom prst="rect">
            <a:avLst/>
          </a:prstGeom>
        </p:spPr>
        <p:txBody>
          <a:bodyPr anchor="t" rtlCol="false" tIns="0" lIns="0" bIns="0" rIns="0">
            <a:spAutoFit/>
          </a:bodyPr>
          <a:lstStyle/>
          <a:p>
            <a:pPr algn="ctr">
              <a:lnSpc>
                <a:spcPts val="7346"/>
              </a:lnSpc>
            </a:pPr>
            <a:r>
              <a:rPr lang="en-US" sz="5247">
                <a:solidFill>
                  <a:srgbClr val="000000"/>
                </a:solidFill>
                <a:latin typeface="Open Sans Light"/>
              </a:rPr>
              <a:t>Front End</a:t>
            </a:r>
          </a:p>
        </p:txBody>
      </p:sp>
      <p:sp>
        <p:nvSpPr>
          <p:cNvPr name="TextBox 7" id="7"/>
          <p:cNvSpPr txBox="true"/>
          <p:nvPr/>
        </p:nvSpPr>
        <p:spPr>
          <a:xfrm rot="0">
            <a:off x="12411587" y="2925229"/>
            <a:ext cx="2740603" cy="888162"/>
          </a:xfrm>
          <a:prstGeom prst="rect">
            <a:avLst/>
          </a:prstGeom>
        </p:spPr>
        <p:txBody>
          <a:bodyPr anchor="t" rtlCol="false" tIns="0" lIns="0" bIns="0" rIns="0">
            <a:spAutoFit/>
          </a:bodyPr>
          <a:lstStyle/>
          <a:p>
            <a:pPr algn="ctr">
              <a:lnSpc>
                <a:spcPts val="7346"/>
              </a:lnSpc>
            </a:pPr>
            <a:r>
              <a:rPr lang="en-US" sz="5247">
                <a:solidFill>
                  <a:srgbClr val="000000"/>
                </a:solidFill>
                <a:latin typeface="Open Sans Light"/>
              </a:rPr>
              <a:t>Back End</a:t>
            </a:r>
          </a:p>
        </p:txBody>
      </p:sp>
      <p:sp>
        <p:nvSpPr>
          <p:cNvPr name="TextBox 8" id="8"/>
          <p:cNvSpPr txBox="true"/>
          <p:nvPr/>
        </p:nvSpPr>
        <p:spPr>
          <a:xfrm rot="0">
            <a:off x="1008642" y="3794341"/>
            <a:ext cx="9187694" cy="5025375"/>
          </a:xfrm>
          <a:prstGeom prst="rect">
            <a:avLst/>
          </a:prstGeom>
        </p:spPr>
        <p:txBody>
          <a:bodyPr anchor="t" rtlCol="false" tIns="0" lIns="0" bIns="0" rIns="0">
            <a:spAutoFit/>
          </a:bodyPr>
          <a:lstStyle/>
          <a:p>
            <a:pPr algn="ctr">
              <a:lnSpc>
                <a:spcPts val="5715"/>
              </a:lnSpc>
            </a:pPr>
            <a:r>
              <a:rPr lang="en-US" sz="4082">
                <a:solidFill>
                  <a:srgbClr val="000000"/>
                </a:solidFill>
                <a:latin typeface="Open Sans Light"/>
              </a:rPr>
              <a:t>Tasks: </a:t>
            </a:r>
          </a:p>
          <a:p>
            <a:pPr>
              <a:lnSpc>
                <a:spcPts val="5715"/>
              </a:lnSpc>
            </a:pPr>
            <a:r>
              <a:rPr lang="en-US" sz="4082">
                <a:solidFill>
                  <a:srgbClr val="000000"/>
                </a:solidFill>
                <a:latin typeface="Open Sans Light"/>
              </a:rPr>
              <a:t>Homepage- Ephram</a:t>
            </a:r>
          </a:p>
          <a:p>
            <a:pPr>
              <a:lnSpc>
                <a:spcPts val="5715"/>
              </a:lnSpc>
            </a:pPr>
            <a:r>
              <a:rPr lang="en-US" sz="4082">
                <a:solidFill>
                  <a:srgbClr val="000000"/>
                </a:solidFill>
                <a:latin typeface="Open Sans Light"/>
              </a:rPr>
              <a:t>User login &amp; Registration- Abhijith</a:t>
            </a:r>
          </a:p>
          <a:p>
            <a:pPr>
              <a:lnSpc>
                <a:spcPts val="5715"/>
              </a:lnSpc>
            </a:pPr>
            <a:r>
              <a:rPr lang="en-US" sz="4082">
                <a:solidFill>
                  <a:srgbClr val="000000"/>
                </a:solidFill>
                <a:latin typeface="Open Sans Light"/>
              </a:rPr>
              <a:t>Dashboard-Abhijith and Ephram</a:t>
            </a:r>
          </a:p>
          <a:p>
            <a:pPr>
              <a:lnSpc>
                <a:spcPts val="5715"/>
              </a:lnSpc>
            </a:pPr>
            <a:r>
              <a:rPr lang="en-US" sz="4082">
                <a:solidFill>
                  <a:srgbClr val="000000"/>
                </a:solidFill>
                <a:latin typeface="Open Sans Light"/>
              </a:rPr>
              <a:t>Document adding feature - Abhijith</a:t>
            </a:r>
          </a:p>
          <a:p>
            <a:pPr>
              <a:lnSpc>
                <a:spcPts val="5715"/>
              </a:lnSpc>
            </a:pPr>
            <a:r>
              <a:rPr lang="en-US" sz="4082">
                <a:solidFill>
                  <a:srgbClr val="000000"/>
                </a:solidFill>
                <a:latin typeface="Open Sans Light"/>
              </a:rPr>
              <a:t>Symptoms checker- Abhijith</a:t>
            </a:r>
          </a:p>
          <a:p>
            <a:pPr>
              <a:lnSpc>
                <a:spcPts val="5715"/>
              </a:lnSpc>
            </a:pPr>
            <a:r>
              <a:rPr lang="en-US" sz="4082">
                <a:solidFill>
                  <a:srgbClr val="000000"/>
                </a:solidFill>
                <a:latin typeface="Open Sans Light"/>
              </a:rPr>
              <a:t>Disease Predictor- Anand and Ephram</a:t>
            </a:r>
          </a:p>
        </p:txBody>
      </p:sp>
      <p:sp>
        <p:nvSpPr>
          <p:cNvPr name="TextBox 9" id="9"/>
          <p:cNvSpPr txBox="true"/>
          <p:nvPr/>
        </p:nvSpPr>
        <p:spPr>
          <a:xfrm rot="0">
            <a:off x="10541305" y="3644899"/>
            <a:ext cx="6086226" cy="5613401"/>
          </a:xfrm>
          <a:prstGeom prst="rect">
            <a:avLst/>
          </a:prstGeom>
        </p:spPr>
        <p:txBody>
          <a:bodyPr anchor="t" rtlCol="false" tIns="0" lIns="0" bIns="0" rIns="0">
            <a:spAutoFit/>
          </a:bodyPr>
          <a:lstStyle/>
          <a:p>
            <a:pPr algn="ctr">
              <a:lnSpc>
                <a:spcPts val="5566"/>
              </a:lnSpc>
            </a:pPr>
            <a:r>
              <a:rPr lang="en-US" sz="3976">
                <a:solidFill>
                  <a:srgbClr val="000000"/>
                </a:solidFill>
                <a:latin typeface="Open Sans Light"/>
              </a:rPr>
              <a:t>Tasks</a:t>
            </a:r>
          </a:p>
          <a:p>
            <a:pPr>
              <a:lnSpc>
                <a:spcPts val="5566"/>
              </a:lnSpc>
            </a:pPr>
            <a:r>
              <a:rPr lang="en-US" sz="3976">
                <a:solidFill>
                  <a:srgbClr val="000000"/>
                </a:solidFill>
                <a:latin typeface="Open Sans Light"/>
              </a:rPr>
              <a:t>Back end for:</a:t>
            </a:r>
          </a:p>
          <a:p>
            <a:pPr>
              <a:lnSpc>
                <a:spcPts val="5566"/>
              </a:lnSpc>
            </a:pPr>
            <a:r>
              <a:rPr lang="en-US" sz="3976">
                <a:solidFill>
                  <a:srgbClr val="000000"/>
                </a:solidFill>
                <a:latin typeface="Open Sans Light"/>
              </a:rPr>
              <a:t>Login details- Anand</a:t>
            </a:r>
          </a:p>
          <a:p>
            <a:pPr>
              <a:lnSpc>
                <a:spcPts val="5566"/>
              </a:lnSpc>
            </a:pPr>
            <a:r>
              <a:rPr lang="en-US" sz="3976">
                <a:solidFill>
                  <a:srgbClr val="000000"/>
                </a:solidFill>
                <a:latin typeface="Open Sans Light"/>
              </a:rPr>
              <a:t>Registration details- Devu Medical documents-Anand Health statistics- Devu</a:t>
            </a:r>
          </a:p>
          <a:p>
            <a:pPr>
              <a:lnSpc>
                <a:spcPts val="5566"/>
              </a:lnSpc>
            </a:pPr>
            <a:r>
              <a:rPr lang="en-US" sz="3976">
                <a:solidFill>
                  <a:srgbClr val="000000"/>
                </a:solidFill>
                <a:latin typeface="Open Sans Light"/>
              </a:rPr>
              <a:t>Disease Predictor- Ananad </a:t>
            </a:r>
          </a:p>
          <a:p>
            <a:pPr>
              <a:lnSpc>
                <a:spcPts val="5566"/>
              </a:lnSpc>
            </a:pPr>
            <a:r>
              <a:rPr lang="en-US" sz="3976">
                <a:solidFill>
                  <a:srgbClr val="000000"/>
                </a:solidFill>
                <a:latin typeface="Open Sans Light"/>
              </a:rPr>
              <a:t>Symptoms Checker- Devu</a:t>
            </a:r>
          </a:p>
        </p:txBody>
      </p:sp>
      <p:grpSp>
        <p:nvGrpSpPr>
          <p:cNvPr name="Group 10" id="10"/>
          <p:cNvGrpSpPr>
            <a:grpSpLocks noChangeAspect="true"/>
          </p:cNvGrpSpPr>
          <p:nvPr/>
        </p:nvGrpSpPr>
        <p:grpSpPr>
          <a:xfrm rot="0">
            <a:off x="108172" y="108176"/>
            <a:ext cx="1841056" cy="1841049"/>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756665" y="1175111"/>
            <a:ext cx="12774671" cy="9031692"/>
          </a:xfrm>
          <a:prstGeom prst="rect">
            <a:avLst/>
          </a:prstGeom>
        </p:spPr>
      </p:pic>
      <p:sp>
        <p:nvSpPr>
          <p:cNvPr name="TextBox 4" id="4"/>
          <p:cNvSpPr txBox="true"/>
          <p:nvPr/>
        </p:nvSpPr>
        <p:spPr>
          <a:xfrm rot="0">
            <a:off x="314424" y="38100"/>
            <a:ext cx="17659153" cy="1097641"/>
          </a:xfrm>
          <a:prstGeom prst="rect">
            <a:avLst/>
          </a:prstGeom>
        </p:spPr>
        <p:txBody>
          <a:bodyPr anchor="t" rtlCol="false" tIns="0" lIns="0" bIns="0" rIns="0">
            <a:spAutoFit/>
          </a:bodyPr>
          <a:lstStyle/>
          <a:p>
            <a:pPr algn="ctr">
              <a:lnSpc>
                <a:spcPts val="4321"/>
              </a:lnSpc>
            </a:pPr>
            <a:r>
              <a:rPr lang="en-US" sz="3928">
                <a:solidFill>
                  <a:srgbClr val="FFFFFF"/>
                </a:solidFill>
                <a:latin typeface="Montserrat Semi-Bold"/>
              </a:rPr>
              <a:t>Project Schedule with a Gant chart and main responsibilities of each members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sp>
        <p:nvSpPr>
          <p:cNvPr name="TextBox 3" id="3"/>
          <p:cNvSpPr txBox="true"/>
          <p:nvPr/>
        </p:nvSpPr>
        <p:spPr>
          <a:xfrm rot="0">
            <a:off x="2238344" y="1908981"/>
            <a:ext cx="14128935" cy="1172878"/>
          </a:xfrm>
          <a:prstGeom prst="rect">
            <a:avLst/>
          </a:prstGeom>
        </p:spPr>
        <p:txBody>
          <a:bodyPr anchor="t" rtlCol="false" tIns="0" lIns="0" bIns="0" rIns="0">
            <a:spAutoFit/>
          </a:bodyPr>
          <a:lstStyle/>
          <a:p>
            <a:pPr>
              <a:lnSpc>
                <a:spcPts val="4504"/>
              </a:lnSpc>
            </a:pPr>
            <a:r>
              <a:rPr lang="en-US" sz="4504">
                <a:solidFill>
                  <a:srgbClr val="FFFFFF"/>
                </a:solidFill>
                <a:latin typeface="Montserrat Semi-Bold"/>
              </a:rPr>
              <a:t>      References/ literature study of existing</a:t>
            </a:r>
          </a:p>
          <a:p>
            <a:pPr>
              <a:lnSpc>
                <a:spcPts val="4504"/>
              </a:lnSpc>
            </a:pPr>
            <a:r>
              <a:rPr lang="en-US" sz="4504">
                <a:solidFill>
                  <a:srgbClr val="FFFFFF"/>
                </a:solidFill>
                <a:latin typeface="Montserrat Semi-Bold"/>
              </a:rPr>
              <a:t>            system under the chosen area.</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702512" y="8701512"/>
            <a:ext cx="556788" cy="556788"/>
          </a:xfrm>
          <a:prstGeom prst="rect">
            <a:avLst/>
          </a:prstGeom>
        </p:spPr>
      </p:pic>
      <p:sp>
        <p:nvSpPr>
          <p:cNvPr name="TextBox 5" id="5"/>
          <p:cNvSpPr txBox="true"/>
          <p:nvPr/>
        </p:nvSpPr>
        <p:spPr>
          <a:xfrm rot="0">
            <a:off x="14456116" y="8807054"/>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
        <p:nvSpPr>
          <p:cNvPr name="TextBox 6" id="6"/>
          <p:cNvSpPr txBox="true"/>
          <p:nvPr/>
        </p:nvSpPr>
        <p:spPr>
          <a:xfrm rot="0">
            <a:off x="1028700" y="4593117"/>
            <a:ext cx="15795578" cy="3355332"/>
          </a:xfrm>
          <a:prstGeom prst="rect">
            <a:avLst/>
          </a:prstGeom>
        </p:spPr>
        <p:txBody>
          <a:bodyPr anchor="t" rtlCol="false" tIns="0" lIns="0" bIns="0" rIns="0">
            <a:spAutoFit/>
          </a:bodyPr>
          <a:lstStyle/>
          <a:p>
            <a:pPr algn="ctr" marL="1030991" indent="-515496" lvl="1">
              <a:lnSpc>
                <a:spcPts val="6685"/>
              </a:lnSpc>
              <a:buFont typeface="Arial"/>
              <a:buChar char="•"/>
            </a:pPr>
            <a:r>
              <a:rPr lang="en-US" sz="4775">
                <a:solidFill>
                  <a:srgbClr val="000000"/>
                </a:solidFill>
                <a:latin typeface="Open Sans Light"/>
              </a:rPr>
              <a:t>https://www.webmd.com/</a:t>
            </a:r>
          </a:p>
          <a:p>
            <a:pPr algn="ctr" marL="1030991" indent="-515496" lvl="1">
              <a:lnSpc>
                <a:spcPts val="6685"/>
              </a:lnSpc>
              <a:buFont typeface="Arial"/>
              <a:buChar char="•"/>
            </a:pPr>
            <a:r>
              <a:rPr lang="en-US" sz="4775">
                <a:solidFill>
                  <a:srgbClr val="000000"/>
                </a:solidFill>
                <a:latin typeface="Open Sans Light"/>
              </a:rPr>
              <a:t>https://www.mayoclinic.org/</a:t>
            </a:r>
          </a:p>
          <a:p>
            <a:pPr algn="ctr" marL="1030991" indent="-515496" lvl="1">
              <a:lnSpc>
                <a:spcPts val="6685"/>
              </a:lnSpc>
              <a:buFont typeface="Arial"/>
              <a:buChar char="•"/>
            </a:pPr>
            <a:r>
              <a:rPr lang="en-US" sz="4775">
                <a:solidFill>
                  <a:srgbClr val="000000"/>
                </a:solidFill>
                <a:latin typeface="Open Sans Light"/>
              </a:rPr>
              <a:t>https://www.everydayhealth.com/</a:t>
            </a:r>
          </a:p>
          <a:p>
            <a:pPr algn="ctr" marL="1030991" indent="-515496" lvl="1">
              <a:lnSpc>
                <a:spcPts val="6685"/>
              </a:lnSpc>
              <a:buFont typeface="Arial"/>
              <a:buChar char="•"/>
            </a:pPr>
            <a:r>
              <a:rPr lang="en-US" sz="4775">
                <a:solidFill>
                  <a:srgbClr val="000000"/>
                </a:solidFill>
                <a:latin typeface="Open Sans Light"/>
              </a:rPr>
              <a:t>https://www.healthline.com/</a:t>
            </a:r>
          </a:p>
        </p:txBody>
      </p:sp>
      <p:grpSp>
        <p:nvGrpSpPr>
          <p:cNvPr name="Group 7" id="7"/>
          <p:cNvGrpSpPr>
            <a:grpSpLocks noChangeAspect="true"/>
          </p:cNvGrpSpPr>
          <p:nvPr/>
        </p:nvGrpSpPr>
        <p:grpSpPr>
          <a:xfrm rot="0">
            <a:off x="108172" y="108176"/>
            <a:ext cx="1841056" cy="1841049"/>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357417" y="9258300"/>
            <a:ext cx="556788" cy="556788"/>
          </a:xfrm>
          <a:prstGeom prst="rect">
            <a:avLst/>
          </a:prstGeom>
        </p:spPr>
      </p:pic>
      <p:grpSp>
        <p:nvGrpSpPr>
          <p:cNvPr name="Group 4" id="4"/>
          <p:cNvGrpSpPr>
            <a:grpSpLocks noChangeAspect="true"/>
          </p:cNvGrpSpPr>
          <p:nvPr/>
        </p:nvGrpSpPr>
        <p:grpSpPr>
          <a:xfrm rot="0">
            <a:off x="311007" y="376392"/>
            <a:ext cx="1841056" cy="1841049"/>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sp>
        <p:nvSpPr>
          <p:cNvPr name="TextBox 6" id="6"/>
          <p:cNvSpPr txBox="true"/>
          <p:nvPr/>
        </p:nvSpPr>
        <p:spPr>
          <a:xfrm rot="0">
            <a:off x="2639917" y="4462167"/>
            <a:ext cx="12028630" cy="910096"/>
          </a:xfrm>
          <a:prstGeom prst="rect">
            <a:avLst/>
          </a:prstGeom>
        </p:spPr>
        <p:txBody>
          <a:bodyPr anchor="t" rtlCol="false" tIns="0" lIns="0" bIns="0" rIns="0">
            <a:spAutoFit/>
          </a:bodyPr>
          <a:lstStyle/>
          <a:p>
            <a:pPr>
              <a:lnSpc>
                <a:spcPts val="7052"/>
              </a:lnSpc>
            </a:pPr>
            <a:r>
              <a:rPr lang="en-US" sz="6411">
                <a:solidFill>
                  <a:srgbClr val="FFFFFF"/>
                </a:solidFill>
                <a:latin typeface="Montserrat Semi-Bold"/>
              </a:rPr>
              <a:t>                   Thankyou</a:t>
            </a:r>
          </a:p>
        </p:txBody>
      </p:sp>
      <p:sp>
        <p:nvSpPr>
          <p:cNvPr name="TextBox 7" id="7"/>
          <p:cNvSpPr txBox="true"/>
          <p:nvPr/>
        </p:nvSpPr>
        <p:spPr>
          <a:xfrm rot="0">
            <a:off x="15119084" y="9364291"/>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357417" y="9258300"/>
            <a:ext cx="556788" cy="556788"/>
          </a:xfrm>
          <a:prstGeom prst="rect">
            <a:avLst/>
          </a:prstGeom>
        </p:spPr>
      </p:pic>
      <p:grpSp>
        <p:nvGrpSpPr>
          <p:cNvPr name="Group 4" id="4"/>
          <p:cNvGrpSpPr>
            <a:grpSpLocks noChangeAspect="true"/>
          </p:cNvGrpSpPr>
          <p:nvPr/>
        </p:nvGrpSpPr>
        <p:grpSpPr>
          <a:xfrm rot="0">
            <a:off x="311007" y="376392"/>
            <a:ext cx="1841056" cy="1841049"/>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sp>
        <p:nvSpPr>
          <p:cNvPr name="TextBox 6" id="6"/>
          <p:cNvSpPr txBox="true"/>
          <p:nvPr/>
        </p:nvSpPr>
        <p:spPr>
          <a:xfrm rot="0">
            <a:off x="794590" y="4165067"/>
            <a:ext cx="16698819" cy="3407195"/>
          </a:xfrm>
          <a:prstGeom prst="rect">
            <a:avLst/>
          </a:prstGeom>
        </p:spPr>
        <p:txBody>
          <a:bodyPr anchor="t" rtlCol="false" tIns="0" lIns="0" bIns="0" rIns="0">
            <a:spAutoFit/>
          </a:bodyPr>
          <a:lstStyle/>
          <a:p>
            <a:pPr>
              <a:lnSpc>
                <a:spcPts val="4527"/>
              </a:lnSpc>
            </a:pPr>
            <a:r>
              <a:rPr lang="en-US" sz="3233">
                <a:solidFill>
                  <a:srgbClr val="FFFFFF"/>
                </a:solidFill>
                <a:latin typeface="Montserrat"/>
              </a:rPr>
              <a:t> Most people may not be able to visit doctors or clinics every time they become sick or show any symptoms.They might also not be able to track their health and avail prolonged care. Healthica provides a variety of economical services from keeping track of medical prescription to understanding your physical and mental health.</a:t>
            </a:r>
          </a:p>
          <a:p>
            <a:pPr>
              <a:lnSpc>
                <a:spcPts val="4527"/>
              </a:lnSpc>
            </a:pPr>
          </a:p>
        </p:txBody>
      </p:sp>
      <p:sp>
        <p:nvSpPr>
          <p:cNvPr name="TextBox 7" id="7"/>
          <p:cNvSpPr txBox="true"/>
          <p:nvPr/>
        </p:nvSpPr>
        <p:spPr>
          <a:xfrm rot="0">
            <a:off x="5085445" y="2740369"/>
            <a:ext cx="9819587" cy="567448"/>
          </a:xfrm>
          <a:prstGeom prst="rect">
            <a:avLst/>
          </a:prstGeom>
        </p:spPr>
        <p:txBody>
          <a:bodyPr anchor="t" rtlCol="false" tIns="0" lIns="0" bIns="0" rIns="0">
            <a:spAutoFit/>
          </a:bodyPr>
          <a:lstStyle/>
          <a:p>
            <a:pPr>
              <a:lnSpc>
                <a:spcPts val="4410"/>
              </a:lnSpc>
            </a:pPr>
            <a:r>
              <a:rPr lang="en-US" sz="4009">
                <a:solidFill>
                  <a:srgbClr val="FFFFFF"/>
                </a:solidFill>
                <a:latin typeface="Montserrat Semi-Bold"/>
              </a:rPr>
              <a:t>     Problem Statement</a:t>
            </a:r>
          </a:p>
        </p:txBody>
      </p:sp>
      <p:sp>
        <p:nvSpPr>
          <p:cNvPr name="TextBox 8" id="8"/>
          <p:cNvSpPr txBox="true"/>
          <p:nvPr/>
        </p:nvSpPr>
        <p:spPr>
          <a:xfrm rot="0">
            <a:off x="15119084" y="9364291"/>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443759" y="4200587"/>
            <a:ext cx="10157400" cy="5057713"/>
          </a:xfrm>
          <a:prstGeom prst="rect">
            <a:avLst/>
          </a:prstGeom>
        </p:spPr>
      </p:pic>
      <p:sp>
        <p:nvSpPr>
          <p:cNvPr name="TextBox 4" id="4"/>
          <p:cNvSpPr txBox="true"/>
          <p:nvPr/>
        </p:nvSpPr>
        <p:spPr>
          <a:xfrm rot="0">
            <a:off x="3647124" y="443056"/>
            <a:ext cx="12100979" cy="585644"/>
          </a:xfrm>
          <a:prstGeom prst="rect">
            <a:avLst/>
          </a:prstGeom>
        </p:spPr>
        <p:txBody>
          <a:bodyPr anchor="t" rtlCol="false" tIns="0" lIns="0" bIns="0" rIns="0">
            <a:spAutoFit/>
          </a:bodyPr>
          <a:lstStyle/>
          <a:p>
            <a:pPr algn="just">
              <a:lnSpc>
                <a:spcPts val="4407"/>
              </a:lnSpc>
            </a:pPr>
            <a:r>
              <a:rPr lang="en-US" sz="4407">
                <a:solidFill>
                  <a:srgbClr val="FFFFFF"/>
                </a:solidFill>
                <a:latin typeface="Montserrat Semi-Bold"/>
              </a:rPr>
              <a:t>Agile Software Approach We Used:</a:t>
            </a:r>
          </a:p>
        </p:txBody>
      </p:sp>
      <p:sp>
        <p:nvSpPr>
          <p:cNvPr name="TextBox 5" id="5"/>
          <p:cNvSpPr txBox="true"/>
          <p:nvPr/>
        </p:nvSpPr>
        <p:spPr>
          <a:xfrm rot="0">
            <a:off x="1533110" y="2189441"/>
            <a:ext cx="14214993" cy="1808177"/>
          </a:xfrm>
          <a:prstGeom prst="rect">
            <a:avLst/>
          </a:prstGeom>
        </p:spPr>
        <p:txBody>
          <a:bodyPr anchor="t" rtlCol="false" tIns="0" lIns="0" bIns="0" rIns="0">
            <a:spAutoFit/>
          </a:bodyPr>
          <a:lstStyle/>
          <a:p>
            <a:pPr>
              <a:lnSpc>
                <a:spcPts val="4811"/>
              </a:lnSpc>
            </a:pPr>
            <a:r>
              <a:rPr lang="en-US" sz="3436">
                <a:solidFill>
                  <a:srgbClr val="FFFFFF"/>
                </a:solidFill>
                <a:latin typeface="Open Sans Light"/>
              </a:rPr>
              <a:t>Such Health Apps should be quickly made available in the market</a:t>
            </a:r>
          </a:p>
          <a:p>
            <a:pPr marL="742031" indent="-371016" lvl="1">
              <a:lnSpc>
                <a:spcPts val="4811"/>
              </a:lnSpc>
              <a:buFont typeface="Arial"/>
              <a:buChar char="•"/>
            </a:pPr>
            <a:r>
              <a:rPr lang="en-US" sz="3436">
                <a:solidFill>
                  <a:srgbClr val="FFFFFF"/>
                </a:solidFill>
                <a:latin typeface="Open Sans Light"/>
              </a:rPr>
              <a:t>Using this approach can give a product within the first few sprints</a:t>
            </a:r>
          </a:p>
          <a:p>
            <a:pPr marL="742031" indent="-371016" lvl="1">
              <a:lnSpc>
                <a:spcPts val="4811"/>
              </a:lnSpc>
              <a:buFont typeface="Arial"/>
              <a:buChar char="•"/>
            </a:pPr>
            <a:r>
              <a:rPr lang="en-US" sz="3436">
                <a:solidFill>
                  <a:srgbClr val="FFFFFF"/>
                </a:solidFill>
                <a:latin typeface="Open Sans Light"/>
              </a:rPr>
              <a:t>More Features and feedbacks can be added and incoprated</a:t>
            </a:r>
          </a:p>
        </p:txBody>
      </p:sp>
      <p:grpSp>
        <p:nvGrpSpPr>
          <p:cNvPr name="Group 6" id="6"/>
          <p:cNvGrpSpPr>
            <a:grpSpLocks noChangeAspect="true"/>
          </p:cNvGrpSpPr>
          <p:nvPr/>
        </p:nvGrpSpPr>
        <p:grpSpPr>
          <a:xfrm rot="0">
            <a:off x="108172" y="114803"/>
            <a:ext cx="1841056" cy="184104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sp>
        <p:nvSpPr>
          <p:cNvPr name="TextBox 3" id="3"/>
          <p:cNvSpPr txBox="true"/>
          <p:nvPr/>
        </p:nvSpPr>
        <p:spPr>
          <a:xfrm rot="0">
            <a:off x="175154" y="4334130"/>
            <a:ext cx="3843699" cy="1704465"/>
          </a:xfrm>
          <a:prstGeom prst="rect">
            <a:avLst/>
          </a:prstGeom>
        </p:spPr>
        <p:txBody>
          <a:bodyPr anchor="t" rtlCol="false" tIns="0" lIns="0" bIns="0" rIns="0">
            <a:spAutoFit/>
          </a:bodyPr>
          <a:lstStyle/>
          <a:p>
            <a:pPr algn="just">
              <a:lnSpc>
                <a:spcPts val="4407"/>
              </a:lnSpc>
            </a:pPr>
            <a:r>
              <a:rPr lang="en-US" sz="4407">
                <a:solidFill>
                  <a:srgbClr val="FFFFFF"/>
                </a:solidFill>
                <a:latin typeface="Montserrat Semi-Bold"/>
              </a:rPr>
              <a:t>DATAFLOW DIAGRAM -LEVEL 0</a:t>
            </a:r>
          </a:p>
        </p:txBody>
      </p:sp>
      <p:pic>
        <p:nvPicPr>
          <p:cNvPr name="Picture 4" id="4"/>
          <p:cNvPicPr>
            <a:picLocks noChangeAspect="true"/>
          </p:cNvPicPr>
          <p:nvPr/>
        </p:nvPicPr>
        <p:blipFill>
          <a:blip r:embed="rId4"/>
          <a:srcRect l="0" t="0" r="0" b="0"/>
          <a:stretch>
            <a:fillRect/>
          </a:stretch>
        </p:blipFill>
        <p:spPr>
          <a:xfrm flipH="false" flipV="false" rot="0">
            <a:off x="3755424" y="0"/>
            <a:ext cx="14532576" cy="10274531"/>
          </a:xfrm>
          <a:prstGeom prst="rect">
            <a:avLst/>
          </a:prstGeom>
        </p:spPr>
      </p:pic>
      <p:grpSp>
        <p:nvGrpSpPr>
          <p:cNvPr name="Group 5" id="5"/>
          <p:cNvGrpSpPr>
            <a:grpSpLocks noChangeAspect="true"/>
          </p:cNvGrpSpPr>
          <p:nvPr/>
        </p:nvGrpSpPr>
        <p:grpSpPr>
          <a:xfrm rot="0">
            <a:off x="108172" y="108176"/>
            <a:ext cx="1841056" cy="1841049"/>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737788" y="0"/>
            <a:ext cx="14550212" cy="10287000"/>
          </a:xfrm>
          <a:prstGeom prst="rect">
            <a:avLst/>
          </a:prstGeom>
        </p:spPr>
      </p:pic>
      <p:sp>
        <p:nvSpPr>
          <p:cNvPr name="TextBox 4" id="4"/>
          <p:cNvSpPr txBox="true"/>
          <p:nvPr/>
        </p:nvSpPr>
        <p:spPr>
          <a:xfrm rot="0">
            <a:off x="219101" y="4334130"/>
            <a:ext cx="3843699" cy="1704465"/>
          </a:xfrm>
          <a:prstGeom prst="rect">
            <a:avLst/>
          </a:prstGeom>
        </p:spPr>
        <p:txBody>
          <a:bodyPr anchor="t" rtlCol="false" tIns="0" lIns="0" bIns="0" rIns="0">
            <a:spAutoFit/>
          </a:bodyPr>
          <a:lstStyle/>
          <a:p>
            <a:pPr algn="just">
              <a:lnSpc>
                <a:spcPts val="4407"/>
              </a:lnSpc>
            </a:pPr>
            <a:r>
              <a:rPr lang="en-US" sz="4407">
                <a:solidFill>
                  <a:srgbClr val="FFFFFF"/>
                </a:solidFill>
                <a:latin typeface="Montserrat Semi-Bold"/>
              </a:rPr>
              <a:t>DATAFLOW DIAGRAM -LEVEL 1</a:t>
            </a:r>
          </a:p>
        </p:txBody>
      </p:sp>
      <p:grpSp>
        <p:nvGrpSpPr>
          <p:cNvPr name="Group 5" id="5"/>
          <p:cNvGrpSpPr>
            <a:grpSpLocks noChangeAspect="true"/>
          </p:cNvGrpSpPr>
          <p:nvPr/>
        </p:nvGrpSpPr>
        <p:grpSpPr>
          <a:xfrm rot="0">
            <a:off x="108172" y="108176"/>
            <a:ext cx="1841056" cy="1841049"/>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755424" y="0"/>
            <a:ext cx="14532576" cy="10274531"/>
          </a:xfrm>
          <a:prstGeom prst="rect">
            <a:avLst/>
          </a:prstGeom>
        </p:spPr>
      </p:pic>
      <p:sp>
        <p:nvSpPr>
          <p:cNvPr name="TextBox 4" id="4"/>
          <p:cNvSpPr txBox="true"/>
          <p:nvPr/>
        </p:nvSpPr>
        <p:spPr>
          <a:xfrm rot="0">
            <a:off x="-1656748" y="5213465"/>
            <a:ext cx="7403742" cy="530002"/>
          </a:xfrm>
          <a:prstGeom prst="rect">
            <a:avLst/>
          </a:prstGeom>
        </p:spPr>
        <p:txBody>
          <a:bodyPr anchor="t" rtlCol="false" tIns="0" lIns="0" bIns="0" rIns="0">
            <a:spAutoFit/>
          </a:bodyPr>
          <a:lstStyle/>
          <a:p>
            <a:pPr>
              <a:lnSpc>
                <a:spcPts val="3977"/>
              </a:lnSpc>
            </a:pPr>
            <a:r>
              <a:rPr lang="en-US" sz="3977">
                <a:solidFill>
                  <a:srgbClr val="FFFFFF"/>
                </a:solidFill>
                <a:latin typeface="Montserrat Semi-Bold"/>
              </a:rPr>
              <a:t>             ER  DIAGRAM</a:t>
            </a:r>
          </a:p>
        </p:txBody>
      </p:sp>
      <p:grpSp>
        <p:nvGrpSpPr>
          <p:cNvPr name="Group 5" id="5"/>
          <p:cNvGrpSpPr>
            <a:grpSpLocks noChangeAspect="true"/>
          </p:cNvGrpSpPr>
          <p:nvPr/>
        </p:nvGrpSpPr>
        <p:grpSpPr>
          <a:xfrm rot="0">
            <a:off x="0" y="0"/>
            <a:ext cx="1841056" cy="1841049"/>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876362" y="1028700"/>
            <a:ext cx="12535277" cy="8862441"/>
          </a:xfrm>
          <a:prstGeom prst="rect">
            <a:avLst/>
          </a:prstGeom>
        </p:spPr>
      </p:pic>
      <p:sp>
        <p:nvSpPr>
          <p:cNvPr name="TextBox 4" id="4"/>
          <p:cNvSpPr txBox="true"/>
          <p:nvPr/>
        </p:nvSpPr>
        <p:spPr>
          <a:xfrm rot="0">
            <a:off x="5914132" y="321882"/>
            <a:ext cx="6459736" cy="563880"/>
          </a:xfrm>
          <a:prstGeom prst="rect">
            <a:avLst/>
          </a:prstGeom>
        </p:spPr>
        <p:txBody>
          <a:bodyPr anchor="t" rtlCol="false" tIns="0" lIns="0" bIns="0" rIns="0">
            <a:spAutoFit/>
          </a:bodyPr>
          <a:lstStyle/>
          <a:p>
            <a:pPr>
              <a:lnSpc>
                <a:spcPts val="4200"/>
              </a:lnSpc>
            </a:pPr>
            <a:r>
              <a:rPr lang="en-US" sz="4200">
                <a:solidFill>
                  <a:srgbClr val="FFFFFF"/>
                </a:solidFill>
                <a:latin typeface="Montserrat Semi-Bold"/>
              </a:rPr>
              <a:t>      BLOCK DIAGRAM</a:t>
            </a:r>
          </a:p>
        </p:txBody>
      </p:sp>
      <p:grpSp>
        <p:nvGrpSpPr>
          <p:cNvPr name="Group 5" id="5"/>
          <p:cNvGrpSpPr>
            <a:grpSpLocks noChangeAspect="true"/>
          </p:cNvGrpSpPr>
          <p:nvPr/>
        </p:nvGrpSpPr>
        <p:grpSpPr>
          <a:xfrm rot="0">
            <a:off x="108172" y="108176"/>
            <a:ext cx="1841056" cy="1841049"/>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745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91404">
            <a:off x="-4290126" y="-1884957"/>
            <a:ext cx="14044446" cy="14044446"/>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737788" y="-12469"/>
            <a:ext cx="14550212" cy="10287000"/>
          </a:xfrm>
          <a:prstGeom prst="rect">
            <a:avLst/>
          </a:prstGeom>
        </p:spPr>
      </p:pic>
      <p:sp>
        <p:nvSpPr>
          <p:cNvPr name="TextBox 5" id="5"/>
          <p:cNvSpPr txBox="true"/>
          <p:nvPr/>
        </p:nvSpPr>
        <p:spPr>
          <a:xfrm rot="0">
            <a:off x="587789" y="4416309"/>
            <a:ext cx="3149999" cy="1470487"/>
          </a:xfrm>
          <a:prstGeom prst="rect">
            <a:avLst/>
          </a:prstGeom>
        </p:spPr>
        <p:txBody>
          <a:bodyPr anchor="t" rtlCol="false" tIns="0" lIns="0" bIns="0" rIns="0">
            <a:spAutoFit/>
          </a:bodyPr>
          <a:lstStyle/>
          <a:p>
            <a:pPr>
              <a:lnSpc>
                <a:spcPts val="3855"/>
              </a:lnSpc>
            </a:pPr>
            <a:r>
              <a:rPr lang="en-US" sz="3504">
                <a:solidFill>
                  <a:srgbClr val="FFFFFF"/>
                </a:solidFill>
                <a:latin typeface="Montserrat Semi-Bold"/>
              </a:rPr>
              <a:t>                                             DATABASE DESIGN </a:t>
            </a:r>
          </a:p>
        </p:txBody>
      </p:sp>
      <p:grpSp>
        <p:nvGrpSpPr>
          <p:cNvPr name="Group 6" id="6"/>
          <p:cNvGrpSpPr>
            <a:grpSpLocks noChangeAspect="true"/>
          </p:cNvGrpSpPr>
          <p:nvPr/>
        </p:nvGrpSpPr>
        <p:grpSpPr>
          <a:xfrm rot="0">
            <a:off x="108172" y="108176"/>
            <a:ext cx="1841056" cy="184104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12012" y="8510563"/>
            <a:ext cx="556788" cy="556788"/>
          </a:xfrm>
          <a:prstGeom prst="rect">
            <a:avLst/>
          </a:prstGeom>
        </p:spPr>
      </p:pic>
      <p:sp>
        <p:nvSpPr>
          <p:cNvPr name="TextBox 3" id="3"/>
          <p:cNvSpPr txBox="true"/>
          <p:nvPr/>
        </p:nvSpPr>
        <p:spPr>
          <a:xfrm rot="0">
            <a:off x="15156576" y="9183623"/>
            <a:ext cx="1911164" cy="407444"/>
          </a:xfrm>
          <a:prstGeom prst="rect">
            <a:avLst/>
          </a:prstGeom>
        </p:spPr>
        <p:txBody>
          <a:bodyPr anchor="t" rtlCol="false" tIns="0" lIns="0" bIns="0" rIns="0">
            <a:spAutoFit/>
          </a:bodyPr>
          <a:lstStyle/>
          <a:p>
            <a:pPr algn="r">
              <a:lnSpc>
                <a:spcPts val="3395"/>
              </a:lnSpc>
            </a:pPr>
            <a:r>
              <a:rPr lang="en-US" sz="2425">
                <a:solidFill>
                  <a:srgbClr val="FFFFFF"/>
                </a:solidFill>
                <a:latin typeface="Montserrat"/>
              </a:rPr>
              <a:t>Get Started</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050" y="0"/>
            <a:ext cx="18288000" cy="1027453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91404">
            <a:off x="-4290126" y="-1884957"/>
            <a:ext cx="14044446" cy="1404444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702512" y="8701063"/>
            <a:ext cx="556788" cy="556788"/>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320939" y="670731"/>
            <a:ext cx="753683" cy="794556"/>
          </a:xfrm>
          <a:prstGeom prst="rect">
            <a:avLst/>
          </a:prstGeom>
        </p:spPr>
      </p:pic>
      <p:sp>
        <p:nvSpPr>
          <p:cNvPr name="TextBox 8" id="8"/>
          <p:cNvSpPr txBox="true"/>
          <p:nvPr/>
        </p:nvSpPr>
        <p:spPr>
          <a:xfrm rot="0">
            <a:off x="623532" y="980001"/>
            <a:ext cx="16078980" cy="1117820"/>
          </a:xfrm>
          <a:prstGeom prst="rect">
            <a:avLst/>
          </a:prstGeom>
        </p:spPr>
        <p:txBody>
          <a:bodyPr anchor="t" rtlCol="false" tIns="0" lIns="0" bIns="0" rIns="0">
            <a:spAutoFit/>
          </a:bodyPr>
          <a:lstStyle/>
          <a:p>
            <a:pPr>
              <a:lnSpc>
                <a:spcPts val="4419"/>
              </a:lnSpc>
            </a:pPr>
            <a:r>
              <a:rPr lang="en-US" sz="4017">
                <a:solidFill>
                  <a:srgbClr val="FFFFFF"/>
                </a:solidFill>
                <a:latin typeface="Montserrat Semi-Bold"/>
              </a:rPr>
              <a:t>Main concepts/algorithm/techniques to solve the problem</a:t>
            </a:r>
          </a:p>
          <a:p>
            <a:pPr>
              <a:lnSpc>
                <a:spcPts val="4419"/>
              </a:lnSpc>
            </a:pPr>
            <a:r>
              <a:rPr lang="en-US" sz="4017">
                <a:solidFill>
                  <a:srgbClr val="FFFFFF"/>
                </a:solidFill>
                <a:latin typeface="Montserrat Semi-Bold"/>
              </a:rPr>
              <a:t> </a:t>
            </a:r>
          </a:p>
        </p:txBody>
      </p:sp>
      <p:sp>
        <p:nvSpPr>
          <p:cNvPr name="TextBox 9" id="9"/>
          <p:cNvSpPr txBox="true"/>
          <p:nvPr/>
        </p:nvSpPr>
        <p:spPr>
          <a:xfrm rot="0">
            <a:off x="15330402" y="314496"/>
            <a:ext cx="2744220" cy="356235"/>
          </a:xfrm>
          <a:prstGeom prst="rect">
            <a:avLst/>
          </a:prstGeom>
        </p:spPr>
        <p:txBody>
          <a:bodyPr anchor="t" rtlCol="false" tIns="0" lIns="0" bIns="0" rIns="0">
            <a:spAutoFit/>
          </a:bodyPr>
          <a:lstStyle/>
          <a:p>
            <a:pPr>
              <a:lnSpc>
                <a:spcPts val="2940"/>
              </a:lnSpc>
            </a:pPr>
            <a:r>
              <a:rPr lang="en-US" spc="105" sz="2100">
                <a:solidFill>
                  <a:srgbClr val="FFFFFF"/>
                </a:solidFill>
                <a:latin typeface="Montserrat Classic Bold"/>
              </a:rPr>
              <a:t>HEALTHCARE</a:t>
            </a:r>
          </a:p>
        </p:txBody>
      </p:sp>
      <p:sp>
        <p:nvSpPr>
          <p:cNvPr name="TextBox 10" id="10"/>
          <p:cNvSpPr txBox="true"/>
          <p:nvPr/>
        </p:nvSpPr>
        <p:spPr>
          <a:xfrm rot="0">
            <a:off x="14456116" y="8807054"/>
            <a:ext cx="1911164" cy="306705"/>
          </a:xfrm>
          <a:prstGeom prst="rect">
            <a:avLst/>
          </a:prstGeom>
        </p:spPr>
        <p:txBody>
          <a:bodyPr anchor="t" rtlCol="false" tIns="0" lIns="0" bIns="0" rIns="0">
            <a:spAutoFit/>
          </a:bodyPr>
          <a:lstStyle/>
          <a:p>
            <a:pPr algn="r">
              <a:lnSpc>
                <a:spcPts val="2520"/>
              </a:lnSpc>
            </a:pPr>
            <a:r>
              <a:rPr lang="en-US" sz="1800">
                <a:solidFill>
                  <a:srgbClr val="FFFFFF"/>
                </a:solidFill>
                <a:latin typeface="Montserrat"/>
              </a:rPr>
              <a:t>Next Page</a:t>
            </a:r>
          </a:p>
        </p:txBody>
      </p:sp>
      <p:sp>
        <p:nvSpPr>
          <p:cNvPr name="TextBox 11" id="11"/>
          <p:cNvSpPr txBox="true"/>
          <p:nvPr/>
        </p:nvSpPr>
        <p:spPr>
          <a:xfrm rot="0">
            <a:off x="1028700" y="2635173"/>
            <a:ext cx="15952206" cy="7407734"/>
          </a:xfrm>
          <a:prstGeom prst="rect">
            <a:avLst/>
          </a:prstGeom>
        </p:spPr>
        <p:txBody>
          <a:bodyPr anchor="t" rtlCol="false" tIns="0" lIns="0" bIns="0" rIns="0">
            <a:spAutoFit/>
          </a:bodyPr>
          <a:lstStyle/>
          <a:p>
            <a:pPr marL="832714" indent="-416357" lvl="1">
              <a:lnSpc>
                <a:spcPts val="5399"/>
              </a:lnSpc>
              <a:buFont typeface="Arial"/>
              <a:buChar char="•"/>
            </a:pPr>
            <a:r>
              <a:rPr lang="en-US" sz="3856">
                <a:solidFill>
                  <a:srgbClr val="FFFFFF"/>
                </a:solidFill>
                <a:latin typeface="Open Sans Light"/>
              </a:rPr>
              <a:t>Data Scraping using Beautiful Soup</a:t>
            </a:r>
          </a:p>
          <a:p>
            <a:pPr marL="832714" indent="-416357" lvl="1">
              <a:lnSpc>
                <a:spcPts val="5399"/>
              </a:lnSpc>
              <a:buFont typeface="Arial"/>
              <a:buChar char="•"/>
            </a:pPr>
          </a:p>
          <a:p>
            <a:pPr>
              <a:lnSpc>
                <a:spcPts val="5399"/>
              </a:lnSpc>
            </a:pPr>
          </a:p>
          <a:p>
            <a:pPr>
              <a:lnSpc>
                <a:spcPts val="5399"/>
              </a:lnSpc>
            </a:pPr>
          </a:p>
          <a:p>
            <a:pPr>
              <a:lnSpc>
                <a:spcPts val="5399"/>
              </a:lnSpc>
            </a:pPr>
          </a:p>
          <a:p>
            <a:pPr marL="832714" indent="-416357" lvl="1">
              <a:lnSpc>
                <a:spcPts val="5399"/>
              </a:lnSpc>
              <a:buFont typeface="Arial"/>
              <a:buChar char="•"/>
            </a:pPr>
            <a:r>
              <a:rPr lang="en-US" sz="3856">
                <a:solidFill>
                  <a:srgbClr val="FFFFFF"/>
                </a:solidFill>
                <a:latin typeface="Open Sans Light"/>
              </a:rPr>
              <a:t>Sentimentental analysis(NLP) </a:t>
            </a:r>
            <a:r>
              <a:rPr lang="en-US" sz="3856">
                <a:solidFill>
                  <a:srgbClr val="FFFFFF"/>
                </a:solidFill>
                <a:latin typeface="Open Sans Light"/>
              </a:rPr>
              <a:t> for mental health</a:t>
            </a:r>
          </a:p>
          <a:p>
            <a:pPr marL="832714" indent="-416357" lvl="1">
              <a:lnSpc>
                <a:spcPts val="5399"/>
              </a:lnSpc>
              <a:buFont typeface="Arial"/>
              <a:buChar char="•"/>
            </a:pPr>
            <a:r>
              <a:rPr lang="en-US" sz="3856">
                <a:solidFill>
                  <a:srgbClr val="FFFFFF"/>
                </a:solidFill>
                <a:latin typeface="Open Sans Light"/>
              </a:rPr>
              <a:t>Python views and features</a:t>
            </a:r>
          </a:p>
          <a:p>
            <a:pPr marL="832714" indent="-416357" lvl="1">
              <a:lnSpc>
                <a:spcPts val="5399"/>
              </a:lnSpc>
              <a:buFont typeface="Arial"/>
              <a:buChar char="•"/>
            </a:pPr>
            <a:r>
              <a:rPr lang="en-US" sz="3856">
                <a:solidFill>
                  <a:srgbClr val="FFFFFF"/>
                </a:solidFill>
                <a:latin typeface="Open Sans Light"/>
              </a:rPr>
              <a:t>Django SMTP for Emails</a:t>
            </a:r>
          </a:p>
          <a:p>
            <a:pPr marL="832714" indent="-416357" lvl="1">
              <a:lnSpc>
                <a:spcPts val="5399"/>
              </a:lnSpc>
              <a:buFont typeface="Arial"/>
              <a:buChar char="•"/>
            </a:pPr>
            <a:r>
              <a:rPr lang="en-US" sz="3856">
                <a:solidFill>
                  <a:srgbClr val="FFFFFF"/>
                </a:solidFill>
                <a:latin typeface="Open Sans Light"/>
              </a:rPr>
              <a:t>Ajax for Realtime Web Data</a:t>
            </a:r>
          </a:p>
          <a:p>
            <a:pPr marL="832714" indent="-416357" lvl="1">
              <a:lnSpc>
                <a:spcPts val="5399"/>
              </a:lnSpc>
              <a:buFont typeface="Arial"/>
              <a:buChar char="•"/>
            </a:pPr>
            <a:r>
              <a:rPr lang="en-US" sz="3856">
                <a:solidFill>
                  <a:srgbClr val="FFFFFF"/>
                </a:solidFill>
                <a:latin typeface="Open Sans Light"/>
              </a:rPr>
              <a:t>Javascript Events</a:t>
            </a:r>
          </a:p>
          <a:p>
            <a:pPr marL="832714" indent="-416357" lvl="1">
              <a:lnSpc>
                <a:spcPts val="5399"/>
              </a:lnSpc>
              <a:buFont typeface="Arial"/>
              <a:buChar char="•"/>
            </a:pPr>
            <a:r>
              <a:rPr lang="en-US" sz="3856">
                <a:solidFill>
                  <a:srgbClr val="FFFFFF"/>
                </a:solidFill>
                <a:latin typeface="Open Sans Light"/>
              </a:rPr>
              <a:t>django channels for notifications</a:t>
            </a:r>
          </a:p>
        </p:txBody>
      </p:sp>
      <p:sp>
        <p:nvSpPr>
          <p:cNvPr name="TextBox 12" id="12"/>
          <p:cNvSpPr txBox="true"/>
          <p:nvPr/>
        </p:nvSpPr>
        <p:spPr>
          <a:xfrm rot="0">
            <a:off x="1897164" y="3415522"/>
            <a:ext cx="14214993" cy="2417777"/>
          </a:xfrm>
          <a:prstGeom prst="rect">
            <a:avLst/>
          </a:prstGeom>
        </p:spPr>
        <p:txBody>
          <a:bodyPr anchor="t" rtlCol="false" tIns="0" lIns="0" bIns="0" rIns="0">
            <a:spAutoFit/>
          </a:bodyPr>
          <a:lstStyle/>
          <a:p>
            <a:pPr>
              <a:lnSpc>
                <a:spcPts val="4811"/>
              </a:lnSpc>
            </a:pPr>
            <a:r>
              <a:rPr lang="en-US" sz="3436">
                <a:solidFill>
                  <a:srgbClr val="FFFFFF"/>
                </a:solidFill>
                <a:latin typeface="Open Sans Light"/>
              </a:rPr>
              <a:t>Machine Learning Algorithms Used for Predictors</a:t>
            </a:r>
          </a:p>
          <a:p>
            <a:pPr marL="742031" indent="-371016" lvl="1">
              <a:lnSpc>
                <a:spcPts val="4811"/>
              </a:lnSpc>
              <a:buFont typeface="Arial"/>
              <a:buChar char="•"/>
            </a:pPr>
            <a:r>
              <a:rPr lang="en-US" sz="3436">
                <a:solidFill>
                  <a:srgbClr val="FFFFFF"/>
                </a:solidFill>
                <a:latin typeface="Open Sans Light"/>
              </a:rPr>
              <a:t>Random Forest Classifier</a:t>
            </a:r>
          </a:p>
          <a:p>
            <a:pPr marL="742031" indent="-371016" lvl="1">
              <a:lnSpc>
                <a:spcPts val="4811"/>
              </a:lnSpc>
              <a:buFont typeface="Arial"/>
              <a:buChar char="•"/>
            </a:pPr>
            <a:r>
              <a:rPr lang="en-US" sz="3436">
                <a:solidFill>
                  <a:srgbClr val="FFFFFF"/>
                </a:solidFill>
                <a:latin typeface="Open Sans Light"/>
              </a:rPr>
              <a:t>Support Vector Machine</a:t>
            </a:r>
          </a:p>
          <a:p>
            <a:pPr marL="742031" indent="-371016" lvl="1">
              <a:lnSpc>
                <a:spcPts val="4811"/>
              </a:lnSpc>
              <a:buFont typeface="Arial"/>
              <a:buChar char="•"/>
            </a:pPr>
            <a:r>
              <a:rPr lang="en-US" sz="3436">
                <a:solidFill>
                  <a:srgbClr val="FFFFFF"/>
                </a:solidFill>
                <a:latin typeface="Open Sans Light"/>
              </a:rPr>
              <a:t>K Nearest Neighbours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DAFDebzQKs0</dc:identifier>
  <dcterms:modified xsi:type="dcterms:W3CDTF">2011-08-01T06:04:30Z</dcterms:modified>
  <cp:revision>1</cp:revision>
  <dc:title>Healthcare Presentation Template</dc:title>
</cp:coreProperties>
</file>